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9144000" cy="5143500" type="screen16x9"/>
  <p:notesSz cx="6858000" cy="9144000"/>
  <p:embeddedFontLst>
    <p:embeddedFont>
      <p:font typeface="Roboto" panose="020B0604020202020204" charset="0"/>
      <p:regular r:id="rId14"/>
      <p:bold r:id="rId15"/>
      <p:italic r:id="rId16"/>
      <p:boldItalic r:id="rId17"/>
    </p:embeddedFont>
    <p:embeddedFont>
      <p:font typeface="Roboto Slab" panose="020B0604020202020204" charset="0"/>
      <p:regular r:id="rId18"/>
      <p:bold r:id="rId19"/>
    </p:embeddedFont>
    <p:embeddedFont>
      <p:font typeface="Calibri" panose="020F050202020403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hnhT3gIw6FOvW5xyCHR27w99w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339214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5577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3372e3e9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83372e3e9c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1948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48342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472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8220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8593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3372e3e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83372e3e9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0448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3372e3e9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83372e3e9c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6492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3372e3e9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83372e3e9c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123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3372e3e9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83372e3e9c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818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
        <p:cNvGrpSpPr/>
        <p:nvPr/>
      </p:nvGrpSpPr>
      <p:grpSpPr>
        <a:xfrm>
          <a:off x="0" y="0"/>
          <a:ext cx="0" cy="0"/>
          <a:chOff x="0" y="0"/>
          <a:chExt cx="0" cy="0"/>
        </a:xfrm>
      </p:grpSpPr>
      <p:sp>
        <p:nvSpPr>
          <p:cNvPr id="14" name="Google Shape;14;g83372e3e9c_1_3174"/>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g83372e3e9c_1_3174"/>
          <p:cNvSpPr txBox="1">
            <a:spLocks noGrp="1"/>
          </p:cNvSpPr>
          <p:nvPr>
            <p:ph type="title" hasCustomPrompt="1"/>
          </p:nvPr>
        </p:nvSpPr>
        <p:spPr>
          <a:xfrm>
            <a:off x="387900" y="1152450"/>
            <a:ext cx="83682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16" name="Google Shape;16;g83372e3e9c_1_3174"/>
          <p:cNvSpPr txBox="1">
            <a:spLocks noGrp="1"/>
          </p:cNvSpPr>
          <p:nvPr>
            <p:ph type="body" idx="1"/>
          </p:nvPr>
        </p:nvSpPr>
        <p:spPr>
          <a:xfrm>
            <a:off x="387900" y="2919450"/>
            <a:ext cx="83682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7" name="Google Shape;17;g83372e3e9c_1_31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g83372e3e9c_1_3171"/>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8" name="Google Shape;58;g83372e3e9c_1_31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
        <p:cNvGrpSpPr/>
        <p:nvPr/>
      </p:nvGrpSpPr>
      <p:grpSpPr>
        <a:xfrm>
          <a:off x="0" y="0"/>
          <a:ext cx="0" cy="0"/>
          <a:chOff x="0" y="0"/>
          <a:chExt cx="0" cy="0"/>
        </a:xfrm>
      </p:grpSpPr>
      <p:cxnSp>
        <p:nvCxnSpPr>
          <p:cNvPr id="10" name="Google Shape;10;g83372e3e9c_1_3138"/>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1" name="Google Shape;11;g83372e3e9c_1_3138"/>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2" name="Google Shape;12;g83372e3e9c_1_3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3056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
        <p:cNvGrpSpPr/>
        <p:nvPr/>
      </p:nvGrpSpPr>
      <p:grpSpPr>
        <a:xfrm>
          <a:off x="0" y="0"/>
          <a:ext cx="0" cy="0"/>
          <a:chOff x="0" y="0"/>
          <a:chExt cx="0" cy="0"/>
        </a:xfrm>
      </p:grpSpPr>
      <p:sp>
        <p:nvSpPr>
          <p:cNvPr id="14" name="Google Shape;14;g83372e3e9c_1_3174"/>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g83372e3e9c_1_3174"/>
          <p:cNvSpPr txBox="1">
            <a:spLocks noGrp="1"/>
          </p:cNvSpPr>
          <p:nvPr>
            <p:ph type="title" hasCustomPrompt="1"/>
          </p:nvPr>
        </p:nvSpPr>
        <p:spPr>
          <a:xfrm>
            <a:off x="387900" y="1152450"/>
            <a:ext cx="83682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16" name="Google Shape;16;g83372e3e9c_1_3174"/>
          <p:cNvSpPr txBox="1">
            <a:spLocks noGrp="1"/>
          </p:cNvSpPr>
          <p:nvPr>
            <p:ph type="body" idx="1"/>
          </p:nvPr>
        </p:nvSpPr>
        <p:spPr>
          <a:xfrm>
            <a:off x="387900" y="2919450"/>
            <a:ext cx="83682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7" name="Google Shape;17;g83372e3e9c_1_31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98451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g83372e3e9c_1_31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42070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sp>
        <p:nvSpPr>
          <p:cNvPr id="21" name="Google Shape;21;g83372e3e9c_1_3131"/>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22" name="Google Shape;22;g83372e3e9c_1_3131"/>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23" name="Google Shape;23;g83372e3e9c_1_3131"/>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24" name="Google Shape;24;g83372e3e9c_1_3131"/>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25" name="Google Shape;25;g83372e3e9c_1_3131"/>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26" name="Google Shape;26;g83372e3e9c_1_31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17976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cxnSp>
        <p:nvCxnSpPr>
          <p:cNvPr id="28" name="Google Shape;28;g83372e3e9c_1_3142"/>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9" name="Google Shape;29;g83372e3e9c_1_314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g83372e3e9c_1_3142"/>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 name="Google Shape;31;g83372e3e9c_1_3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17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
        <p:cNvGrpSpPr/>
        <p:nvPr/>
      </p:nvGrpSpPr>
      <p:grpSpPr>
        <a:xfrm>
          <a:off x="0" y="0"/>
          <a:ext cx="0" cy="0"/>
          <a:chOff x="0" y="0"/>
          <a:chExt cx="0" cy="0"/>
        </a:xfrm>
      </p:grpSpPr>
      <p:cxnSp>
        <p:nvCxnSpPr>
          <p:cNvPr id="33" name="Google Shape;33;g83372e3e9c_1_3147"/>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34" name="Google Shape;34;g83372e3e9c_1_314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5" name="Google Shape;35;g83372e3e9c_1_3147"/>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6" name="Google Shape;36;g83372e3e9c_1_3147"/>
          <p:cNvSpPr txBox="1">
            <a:spLocks noGrp="1"/>
          </p:cNvSpPr>
          <p:nvPr>
            <p:ph type="body" idx="2"/>
          </p:nvPr>
        </p:nvSpPr>
        <p:spPr>
          <a:xfrm>
            <a:off x="47562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g83372e3e9c_1_31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06566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g83372e3e9c_1_315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g83372e3e9c_1_31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7248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1"/>
        <p:cNvGrpSpPr/>
        <p:nvPr/>
      </p:nvGrpSpPr>
      <p:grpSpPr>
        <a:xfrm>
          <a:off x="0" y="0"/>
          <a:ext cx="0" cy="0"/>
          <a:chOff x="0" y="0"/>
          <a:chExt cx="0" cy="0"/>
        </a:xfrm>
      </p:grpSpPr>
      <p:cxnSp>
        <p:nvCxnSpPr>
          <p:cNvPr id="42" name="Google Shape;42;g83372e3e9c_1_3156"/>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43" name="Google Shape;43;g83372e3e9c_1_3156"/>
          <p:cNvSpPr txBox="1">
            <a:spLocks noGrp="1"/>
          </p:cNvSpPr>
          <p:nvPr>
            <p:ph type="title"/>
          </p:nvPr>
        </p:nvSpPr>
        <p:spPr>
          <a:xfrm>
            <a:off x="3879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 name="Google Shape;44;g83372e3e9c_1_3156"/>
          <p:cNvSpPr txBox="1">
            <a:spLocks noGrp="1"/>
          </p:cNvSpPr>
          <p:nvPr>
            <p:ph type="body" idx="1"/>
          </p:nvPr>
        </p:nvSpPr>
        <p:spPr>
          <a:xfrm>
            <a:off x="387900" y="1594025"/>
            <a:ext cx="2808000" cy="26811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5" name="Google Shape;45;g83372e3e9c_1_31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94990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6"/>
        <p:cNvGrpSpPr/>
        <p:nvPr/>
      </p:nvGrpSpPr>
      <p:grpSpPr>
        <a:xfrm>
          <a:off x="0" y="0"/>
          <a:ext cx="0" cy="0"/>
          <a:chOff x="0" y="0"/>
          <a:chExt cx="0" cy="0"/>
        </a:xfrm>
      </p:grpSpPr>
      <p:sp>
        <p:nvSpPr>
          <p:cNvPr id="47" name="Google Shape;47;g83372e3e9c_1_3161"/>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8" name="Google Shape;48;g83372e3e9c_1_31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0554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g83372e3e9c_1_31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0" name="Google Shape;50;g83372e3e9c_1_3164"/>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 name="Google Shape;51;g83372e3e9c_1_3164"/>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52" name="Google Shape;52;g83372e3e9c_1_3164"/>
          <p:cNvSpPr txBox="1">
            <a:spLocks noGrp="1"/>
          </p:cNvSpPr>
          <p:nvPr>
            <p:ph type="title"/>
          </p:nvPr>
        </p:nvSpPr>
        <p:spPr>
          <a:xfrm>
            <a:off x="265500" y="1209075"/>
            <a:ext cx="4045200" cy="15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53" name="Google Shape;53;g83372e3e9c_1_3164"/>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4" name="Google Shape;54;g83372e3e9c_1_316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 name="Google Shape;55;g83372e3e9c_1_31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62727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
        <p:cNvGrpSpPr/>
        <p:nvPr/>
      </p:nvGrpSpPr>
      <p:grpSpPr>
        <a:xfrm>
          <a:off x="0" y="0"/>
          <a:ext cx="0" cy="0"/>
          <a:chOff x="0" y="0"/>
          <a:chExt cx="0" cy="0"/>
        </a:xfrm>
      </p:grpSpPr>
      <p:sp>
        <p:nvSpPr>
          <p:cNvPr id="57" name="Google Shape;57;g83372e3e9c_1_3171"/>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8" name="Google Shape;58;g83372e3e9c_1_31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03444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g83372e3e9c_1_3131"/>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22" name="Google Shape;22;g83372e3e9c_1_3131"/>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23" name="Google Shape;23;g83372e3e9c_1_3131"/>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24" name="Google Shape;24;g83372e3e9c_1_3131"/>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25" name="Google Shape;25;g83372e3e9c_1_3131"/>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26" name="Google Shape;26;g83372e3e9c_1_31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cxnSp>
        <p:nvCxnSpPr>
          <p:cNvPr id="28" name="Google Shape;28;g83372e3e9c_1_3142"/>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9" name="Google Shape;29;g83372e3e9c_1_314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g83372e3e9c_1_3142"/>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 name="Google Shape;31;g83372e3e9c_1_3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cxnSp>
        <p:nvCxnSpPr>
          <p:cNvPr id="33" name="Google Shape;33;g83372e3e9c_1_3147"/>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34" name="Google Shape;34;g83372e3e9c_1_314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5" name="Google Shape;35;g83372e3e9c_1_3147"/>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6" name="Google Shape;36;g83372e3e9c_1_3147"/>
          <p:cNvSpPr txBox="1">
            <a:spLocks noGrp="1"/>
          </p:cNvSpPr>
          <p:nvPr>
            <p:ph type="body" idx="2"/>
          </p:nvPr>
        </p:nvSpPr>
        <p:spPr>
          <a:xfrm>
            <a:off x="47562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g83372e3e9c_1_31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g83372e3e9c_1_315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g83372e3e9c_1_31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cxnSp>
        <p:nvCxnSpPr>
          <p:cNvPr id="42" name="Google Shape;42;g83372e3e9c_1_3156"/>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43" name="Google Shape;43;g83372e3e9c_1_3156"/>
          <p:cNvSpPr txBox="1">
            <a:spLocks noGrp="1"/>
          </p:cNvSpPr>
          <p:nvPr>
            <p:ph type="title"/>
          </p:nvPr>
        </p:nvSpPr>
        <p:spPr>
          <a:xfrm>
            <a:off x="3879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 name="Google Shape;44;g83372e3e9c_1_3156"/>
          <p:cNvSpPr txBox="1">
            <a:spLocks noGrp="1"/>
          </p:cNvSpPr>
          <p:nvPr>
            <p:ph type="body" idx="1"/>
          </p:nvPr>
        </p:nvSpPr>
        <p:spPr>
          <a:xfrm>
            <a:off x="387900" y="1594025"/>
            <a:ext cx="2808000" cy="26811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5" name="Google Shape;45;g83372e3e9c_1_31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g83372e3e9c_1_3161"/>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8" name="Google Shape;48;g83372e3e9c_1_31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g83372e3e9c_1_3164"/>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 name="Google Shape;51;g83372e3e9c_1_3164"/>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52" name="Google Shape;52;g83372e3e9c_1_3164"/>
          <p:cNvSpPr txBox="1">
            <a:spLocks noGrp="1"/>
          </p:cNvSpPr>
          <p:nvPr>
            <p:ph type="title"/>
          </p:nvPr>
        </p:nvSpPr>
        <p:spPr>
          <a:xfrm>
            <a:off x="265500" y="1209075"/>
            <a:ext cx="4045200" cy="15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53" name="Google Shape;53;g83372e3e9c_1_3164"/>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4" name="Google Shape;54;g83372e3e9c_1_316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 name="Google Shape;55;g83372e3e9c_1_31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g83372e3e9c_1_312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a:p>
        </p:txBody>
      </p:sp>
      <p:sp>
        <p:nvSpPr>
          <p:cNvPr id="7" name="Google Shape;7;g83372e3e9c_1_3127"/>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
        <p:nvSpPr>
          <p:cNvPr id="8" name="Google Shape;8;g83372e3e9c_1_3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g83372e3e9c_1_312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a:p>
        </p:txBody>
      </p:sp>
      <p:sp>
        <p:nvSpPr>
          <p:cNvPr id="7" name="Google Shape;7;g83372e3e9c_1_3127"/>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
        <p:nvSpPr>
          <p:cNvPr id="8" name="Google Shape;8;g83372e3e9c_1_3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20136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drive.google.com/file/d/1fCDMCnpo2tOyWrJX4mgbh4wtqo1MWXkD/view?usp=sharing" TargetMode="External"/><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
          <p:cNvSpPr txBox="1">
            <a:spLocks noGrp="1"/>
          </p:cNvSpPr>
          <p:nvPr>
            <p:ph type="body" idx="4294967295"/>
          </p:nvPr>
        </p:nvSpPr>
        <p:spPr>
          <a:xfrm>
            <a:off x="1475134" y="224575"/>
            <a:ext cx="6389100" cy="85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sz="3000" b="1" dirty="0"/>
              <a:t>Prototype for Code with SAP Labs India</a:t>
            </a:r>
          </a:p>
          <a:p>
            <a:pPr marL="0" lvl="0" indent="0" algn="ctr" rtl="0">
              <a:lnSpc>
                <a:spcPct val="100000"/>
              </a:lnSpc>
              <a:spcBef>
                <a:spcPts val="0"/>
              </a:spcBef>
              <a:spcAft>
                <a:spcPts val="0"/>
              </a:spcAft>
              <a:buSzPts val="2400"/>
              <a:buNone/>
            </a:pPr>
            <a:endParaRPr lang="en-IN" sz="3000" dirty="0"/>
          </a:p>
        </p:txBody>
      </p:sp>
      <p:pic>
        <p:nvPicPr>
          <p:cNvPr id="64" name="Google Shape;64;p1"/>
          <p:cNvPicPr preferRelativeResize="0"/>
          <p:nvPr/>
        </p:nvPicPr>
        <p:blipFill rotWithShape="1">
          <a:blip r:embed="rId4">
            <a:alphaModFix/>
          </a:blip>
          <a:srcRect/>
          <a:stretch/>
        </p:blipFill>
        <p:spPr>
          <a:xfrm>
            <a:off x="8489825" y="178900"/>
            <a:ext cx="471675" cy="471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107"/>
        <p:cNvGrpSpPr/>
        <p:nvPr/>
      </p:nvGrpSpPr>
      <p:grpSpPr>
        <a:xfrm>
          <a:off x="0" y="0"/>
          <a:ext cx="0" cy="0"/>
          <a:chOff x="0" y="0"/>
          <a:chExt cx="0" cy="0"/>
        </a:xfrm>
      </p:grpSpPr>
      <p:sp>
        <p:nvSpPr>
          <p:cNvPr id="108" name="Google Shape;108;g83372e3e9c_2_0"/>
          <p:cNvSpPr txBox="1">
            <a:spLocks noGrp="1"/>
          </p:cNvSpPr>
          <p:nvPr>
            <p:ph type="title"/>
          </p:nvPr>
        </p:nvSpPr>
        <p:spPr>
          <a:xfrm>
            <a:off x="271877" y="2341060"/>
            <a:ext cx="8368200" cy="47438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 sz="8000" dirty="0">
                <a:solidFill>
                  <a:schemeClr val="dk1"/>
                </a:solidFill>
                <a:latin typeface="Arial"/>
                <a:cs typeface="Arial"/>
                <a:sym typeface="Arial"/>
              </a:rPr>
              <a:t>Thank You</a:t>
            </a:r>
            <a:endParaRPr sz="8000" dirty="0">
              <a:solidFill>
                <a:schemeClr val="dk1"/>
              </a:solidFill>
            </a:endParaRPr>
          </a:p>
        </p:txBody>
      </p:sp>
      <p:pic>
        <p:nvPicPr>
          <p:cNvPr id="110" name="Google Shape;110;g83372e3e9c_2_0"/>
          <p:cNvPicPr preferRelativeResize="0"/>
          <p:nvPr/>
        </p:nvPicPr>
        <p:blipFill rotWithShape="1">
          <a:blip r:embed="rId3">
            <a:alphaModFix/>
          </a:blip>
          <a:srcRect/>
          <a:stretch/>
        </p:blipFill>
        <p:spPr>
          <a:xfrm>
            <a:off x="8489825" y="178900"/>
            <a:ext cx="471675" cy="471675"/>
          </a:xfrm>
          <a:prstGeom prst="rect">
            <a:avLst/>
          </a:prstGeom>
          <a:noFill/>
          <a:ln>
            <a:noFill/>
          </a:ln>
        </p:spPr>
      </p:pic>
    </p:spTree>
    <p:extLst>
      <p:ext uri="{BB962C8B-B14F-4D97-AF65-F5344CB8AC3E}">
        <p14:creationId xmlns:p14="http://schemas.microsoft.com/office/powerpoint/2010/main" val="3916477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68"/>
        <p:cNvGrpSpPr/>
        <p:nvPr/>
      </p:nvGrpSpPr>
      <p:grpSpPr>
        <a:xfrm>
          <a:off x="0" y="0"/>
          <a:ext cx="0" cy="0"/>
          <a:chOff x="0" y="0"/>
          <a:chExt cx="0" cy="0"/>
        </a:xfrm>
      </p:grpSpPr>
      <p:sp>
        <p:nvSpPr>
          <p:cNvPr id="69" name="Google Shape;69;p2"/>
          <p:cNvSpPr txBox="1">
            <a:spLocks noGrp="1"/>
          </p:cNvSpPr>
          <p:nvPr>
            <p:ph type="title"/>
          </p:nvPr>
        </p:nvSpPr>
        <p:spPr>
          <a:xfrm>
            <a:off x="657123" y="1987832"/>
            <a:ext cx="3019647" cy="6204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3000"/>
              <a:buNone/>
            </a:pPr>
            <a:r>
              <a:rPr lang="en" sz="3000" dirty="0">
                <a:solidFill>
                  <a:srgbClr val="0098FF"/>
                </a:solidFill>
              </a:rPr>
              <a:t>Team </a:t>
            </a:r>
            <a:r>
              <a:rPr lang="en" sz="3000" dirty="0" smtClean="0">
                <a:solidFill>
                  <a:srgbClr val="0098FF"/>
                </a:solidFill>
              </a:rPr>
              <a:t>Outliers </a:t>
            </a:r>
            <a:endParaRPr sz="3000" dirty="0">
              <a:solidFill>
                <a:srgbClr val="0098FF"/>
              </a:solidFill>
            </a:endParaRPr>
          </a:p>
        </p:txBody>
      </p:sp>
      <p:sp>
        <p:nvSpPr>
          <p:cNvPr id="70" name="Google Shape;70;p2"/>
          <p:cNvSpPr txBox="1">
            <a:spLocks noGrp="1"/>
          </p:cNvSpPr>
          <p:nvPr>
            <p:ph type="body" idx="1"/>
          </p:nvPr>
        </p:nvSpPr>
        <p:spPr>
          <a:xfrm>
            <a:off x="844097" y="2570765"/>
            <a:ext cx="2645700" cy="90102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dirty="0"/>
              <a:t>Somya Ranjan Patra</a:t>
            </a:r>
            <a:br>
              <a:rPr lang="en" dirty="0"/>
            </a:br>
            <a:r>
              <a:rPr lang="en" dirty="0"/>
              <a:t>Debabrata Panda</a:t>
            </a:r>
            <a:r>
              <a:rPr lang="en" i="1" dirty="0"/>
              <a:t/>
            </a:r>
            <a:br>
              <a:rPr lang="en" i="1" dirty="0"/>
            </a:br>
            <a:endParaRPr i="1" dirty="0"/>
          </a:p>
        </p:txBody>
      </p:sp>
      <p:sp>
        <p:nvSpPr>
          <p:cNvPr id="71" name="Google Shape;71;p2"/>
          <p:cNvSpPr txBox="1">
            <a:spLocks noGrp="1"/>
          </p:cNvSpPr>
          <p:nvPr>
            <p:ph type="body" idx="1"/>
          </p:nvPr>
        </p:nvSpPr>
        <p:spPr>
          <a:xfrm>
            <a:off x="844098" y="241353"/>
            <a:ext cx="7992954" cy="882368"/>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SzPts val="1800"/>
              <a:buNone/>
            </a:pPr>
            <a:r>
              <a:rPr lang="en" sz="3000" dirty="0" smtClean="0">
                <a:solidFill>
                  <a:srgbClr val="0098FF"/>
                </a:solidFill>
              </a:rPr>
              <a:t>THEME</a:t>
            </a:r>
            <a:endParaRPr lang="en" sz="3000" dirty="0">
              <a:solidFill>
                <a:srgbClr val="0098FF"/>
              </a:solidFill>
            </a:endParaRPr>
          </a:p>
          <a:p>
            <a:pPr marL="0" lvl="0" indent="0" rtl="0">
              <a:lnSpc>
                <a:spcPct val="115000"/>
              </a:lnSpc>
              <a:spcBef>
                <a:spcPts val="0"/>
              </a:spcBef>
              <a:spcAft>
                <a:spcPts val="1600"/>
              </a:spcAft>
              <a:buSzPts val="1800"/>
              <a:buNone/>
            </a:pPr>
            <a:r>
              <a:rPr lang="en" sz="3000" dirty="0" smtClean="0">
                <a:solidFill>
                  <a:srgbClr val="0098FF"/>
                </a:solidFill>
              </a:rPr>
              <a:t> </a:t>
            </a:r>
            <a:r>
              <a:rPr lang="en" sz="2800" dirty="0" smtClean="0"/>
              <a:t>Data </a:t>
            </a:r>
            <a:r>
              <a:rPr lang="en" sz="2800" dirty="0"/>
              <a:t>for Storytelling</a:t>
            </a:r>
            <a:endParaRPr sz="2800" dirty="0">
              <a:solidFill>
                <a:srgbClr val="0098FF"/>
              </a:solidFill>
            </a:endParaRPr>
          </a:p>
        </p:txBody>
      </p:sp>
      <p:pic>
        <p:nvPicPr>
          <p:cNvPr id="73" name="Google Shape;73;p2"/>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2" name="TextBox 1"/>
          <p:cNvSpPr txBox="1"/>
          <p:nvPr/>
        </p:nvSpPr>
        <p:spPr>
          <a:xfrm>
            <a:off x="844097" y="3528067"/>
            <a:ext cx="5410773" cy="338554"/>
          </a:xfrm>
          <a:prstGeom prst="rect">
            <a:avLst/>
          </a:prstGeom>
          <a:noFill/>
        </p:spPr>
        <p:txBody>
          <a:bodyPr wrap="square" rtlCol="0">
            <a:spAutoFit/>
          </a:bodyPr>
          <a:lstStyle/>
          <a:p>
            <a:r>
              <a:rPr lang="en-IN" sz="1600" dirty="0">
                <a:solidFill>
                  <a:schemeClr val="tx1"/>
                </a:solidFill>
              </a:rPr>
              <a:t>College : National Institute of Technology, Rourkela</a:t>
            </a:r>
          </a:p>
        </p:txBody>
      </p:sp>
      <p:sp>
        <p:nvSpPr>
          <p:cNvPr id="10" name="Google Shape;63;p1">
            <a:extLst>
              <a:ext uri="{FF2B5EF4-FFF2-40B4-BE49-F238E27FC236}">
                <a16:creationId xmlns="" xmlns:a16="http://schemas.microsoft.com/office/drawing/2014/main" id="{A8249716-FC54-4B10-903D-5E28F078A916}"/>
              </a:ext>
            </a:extLst>
          </p:cNvPr>
          <p:cNvSpPr txBox="1">
            <a:spLocks/>
          </p:cNvSpPr>
          <p:nvPr/>
        </p:nvSpPr>
        <p:spPr>
          <a:xfrm>
            <a:off x="1646025" y="316477"/>
            <a:ext cx="6389100" cy="85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lnSpc>
                <a:spcPct val="100000"/>
              </a:lnSpc>
              <a:buSzPts val="2400"/>
              <a:buFont typeface="Roboto"/>
              <a:buNone/>
            </a:pPr>
            <a:endParaRPr lang="en-US"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182500" y="0"/>
            <a:ext cx="8368200" cy="903767"/>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3000"/>
              <a:buNone/>
            </a:pPr>
            <a:r>
              <a:rPr lang="en" sz="3000" dirty="0">
                <a:solidFill>
                  <a:srgbClr val="0098FF"/>
                </a:solidFill>
                <a:latin typeface="Arial"/>
                <a:ea typeface="Arial"/>
                <a:cs typeface="Arial"/>
                <a:sym typeface="Arial"/>
              </a:rPr>
              <a:t>PROBLEM STATEMENT</a:t>
            </a:r>
            <a:endParaRPr sz="3000" dirty="0">
              <a:solidFill>
                <a:srgbClr val="0098FF"/>
              </a:solidFill>
            </a:endParaRPr>
          </a:p>
        </p:txBody>
      </p:sp>
      <p:sp>
        <p:nvSpPr>
          <p:cNvPr id="79" name="Google Shape;79;p3"/>
          <p:cNvSpPr txBox="1">
            <a:spLocks noGrp="1"/>
          </p:cNvSpPr>
          <p:nvPr>
            <p:ph type="body" idx="1"/>
          </p:nvPr>
        </p:nvSpPr>
        <p:spPr>
          <a:xfrm>
            <a:off x="131023" y="997709"/>
            <a:ext cx="8830477" cy="4424649"/>
          </a:xfrm>
          <a:prstGeom prst="rect">
            <a:avLst/>
          </a:prstGeom>
          <a:noFill/>
          <a:ln>
            <a:noFill/>
          </a:ln>
        </p:spPr>
        <p:txBody>
          <a:bodyPr spcFirstLastPara="1" wrap="square" lIns="91425" tIns="91425" rIns="91425" bIns="91425" anchor="t" anchorCtr="0">
            <a:noAutofit/>
          </a:bodyPr>
          <a:lstStyle/>
          <a:p>
            <a:pPr marL="342900" algn="just"/>
            <a:r>
              <a:rPr lang="en" sz="1900" dirty="0">
                <a:latin typeface="Arial"/>
                <a:ea typeface="Arial"/>
                <a:cs typeface="Arial"/>
                <a:sym typeface="Arial"/>
              </a:rPr>
              <a:t>Data </a:t>
            </a:r>
            <a:r>
              <a:rPr lang="en-US" sz="1900" dirty="0">
                <a:latin typeface="Arial"/>
                <a:ea typeface="Arial"/>
                <a:cs typeface="Arial"/>
                <a:sym typeface="Arial"/>
              </a:rPr>
              <a:t>Analytics coupled with Artificial Intelligence can be leveraged for transforming businesses to the next </a:t>
            </a:r>
            <a:r>
              <a:rPr lang="en-US" sz="1900" dirty="0" smtClean="0">
                <a:latin typeface="Arial"/>
                <a:ea typeface="Arial"/>
                <a:cs typeface="Arial"/>
                <a:sym typeface="Arial"/>
              </a:rPr>
              <a:t>level</a:t>
            </a:r>
            <a:endParaRPr lang="en-US" sz="1900" dirty="0">
              <a:latin typeface="Arial"/>
              <a:ea typeface="Arial"/>
              <a:cs typeface="Arial"/>
              <a:sym typeface="Arial"/>
            </a:endParaRPr>
          </a:p>
          <a:p>
            <a:pPr marL="342900" algn="just"/>
            <a:r>
              <a:rPr lang="en-US" sz="1900" dirty="0" smtClean="0">
                <a:latin typeface="Arial"/>
                <a:ea typeface="Arial"/>
                <a:cs typeface="Arial"/>
                <a:sym typeface="Arial"/>
              </a:rPr>
              <a:t>Currently, </a:t>
            </a:r>
            <a:r>
              <a:rPr lang="en-US" sz="1900" dirty="0">
                <a:latin typeface="Arial"/>
                <a:ea typeface="Arial"/>
                <a:cs typeface="Arial"/>
                <a:sym typeface="Arial"/>
              </a:rPr>
              <a:t>people are hired as Data Analysts to analyze the data and find relevant patterns in them so that the derived knowledge can be used to make informed </a:t>
            </a:r>
            <a:r>
              <a:rPr lang="en-US" sz="1900" dirty="0" smtClean="0">
                <a:latin typeface="Arial"/>
                <a:ea typeface="Arial"/>
                <a:cs typeface="Arial"/>
                <a:sym typeface="Arial"/>
              </a:rPr>
              <a:t>critical business </a:t>
            </a:r>
            <a:r>
              <a:rPr lang="en-US" sz="1900" dirty="0">
                <a:latin typeface="Arial"/>
                <a:ea typeface="Arial"/>
                <a:cs typeface="Arial"/>
                <a:sym typeface="Arial"/>
              </a:rPr>
              <a:t>decisions. But this requires a lot of man power, time and  money. Additionally, the traditional methods are subject to human errors as well as suboptimal results. Many businesses may not be able to afford the time it takes for human analysis or budget to hire a seasoned </a:t>
            </a:r>
            <a:r>
              <a:rPr lang="en-US" sz="1900" dirty="0" smtClean="0">
                <a:latin typeface="Arial"/>
                <a:ea typeface="Arial"/>
                <a:cs typeface="Arial"/>
                <a:sym typeface="Arial"/>
              </a:rPr>
              <a:t>analyst.</a:t>
            </a:r>
            <a:endParaRPr lang="en-US" sz="1900" dirty="0">
              <a:latin typeface="Arial"/>
              <a:ea typeface="Arial"/>
              <a:cs typeface="Arial"/>
              <a:sym typeface="Arial"/>
            </a:endParaRPr>
          </a:p>
          <a:p>
            <a:pPr marL="342900" algn="just"/>
            <a:r>
              <a:rPr lang="en-US" sz="1900" dirty="0" smtClean="0">
                <a:latin typeface="Arial"/>
                <a:ea typeface="Arial"/>
                <a:cs typeface="Arial"/>
                <a:sym typeface="Arial"/>
              </a:rPr>
              <a:t>Hence,</a:t>
            </a:r>
            <a:r>
              <a:rPr lang="en-US" sz="1900" dirty="0" smtClean="0">
                <a:latin typeface="Arial"/>
                <a:ea typeface="Arial"/>
                <a:cs typeface="Arial"/>
                <a:sym typeface="Arial"/>
              </a:rPr>
              <a:t> </a:t>
            </a:r>
            <a:r>
              <a:rPr lang="en-US" sz="1900" dirty="0">
                <a:latin typeface="Arial"/>
                <a:ea typeface="Arial"/>
                <a:cs typeface="Arial"/>
                <a:sym typeface="Arial"/>
              </a:rPr>
              <a:t>there is a serious need to develop an artificial tool which can analyze the data and draw user oriented insights efficiently for both small and big </a:t>
            </a:r>
            <a:r>
              <a:rPr lang="en-US" sz="1900" dirty="0" smtClean="0">
                <a:latin typeface="Arial"/>
                <a:ea typeface="Arial"/>
                <a:cs typeface="Arial"/>
                <a:sym typeface="Arial"/>
              </a:rPr>
              <a:t>enterprises</a:t>
            </a:r>
            <a:endParaRPr sz="1900" dirty="0">
              <a:latin typeface="Arial"/>
              <a:ea typeface="Arial"/>
              <a:cs typeface="Arial"/>
              <a:sym typeface="Arial"/>
            </a:endParaRPr>
          </a:p>
          <a:p>
            <a:pPr marL="0" lvl="0" indent="0" algn="ctr" rtl="0">
              <a:lnSpc>
                <a:spcPct val="115000"/>
              </a:lnSpc>
              <a:spcBef>
                <a:spcPts val="0"/>
              </a:spcBef>
              <a:spcAft>
                <a:spcPts val="1600"/>
              </a:spcAft>
              <a:buSzPts val="1800"/>
              <a:buNone/>
            </a:pPr>
            <a:endParaRPr i="1" dirty="0"/>
          </a:p>
        </p:txBody>
      </p:sp>
      <p:pic>
        <p:nvPicPr>
          <p:cNvPr id="80" name="Google Shape;80;p3"/>
          <p:cNvPicPr preferRelativeResize="0"/>
          <p:nvPr/>
        </p:nvPicPr>
        <p:blipFill rotWithShape="1">
          <a:blip r:embed="rId3">
            <a:alphaModFix/>
          </a:blip>
          <a:srcRect/>
          <a:stretch/>
        </p:blipFill>
        <p:spPr>
          <a:xfrm>
            <a:off x="8489825" y="178900"/>
            <a:ext cx="471675" cy="47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40632"/>
            <a:ext cx="8368200" cy="40994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Arial"/>
                <a:ea typeface="Arial"/>
                <a:cs typeface="Arial"/>
                <a:sym typeface="Arial"/>
              </a:rPr>
              <a:t>                            SOLUTION</a:t>
            </a:r>
            <a:endParaRPr dirty="0">
              <a:solidFill>
                <a:srgbClr val="0098FF"/>
              </a:solidFill>
            </a:endParaRPr>
          </a:p>
        </p:txBody>
      </p:sp>
      <p:sp>
        <p:nvSpPr>
          <p:cNvPr id="86" name="Google Shape;86;p4"/>
          <p:cNvSpPr txBox="1">
            <a:spLocks noGrp="1"/>
          </p:cNvSpPr>
          <p:nvPr>
            <p:ph type="body" idx="1"/>
          </p:nvPr>
        </p:nvSpPr>
        <p:spPr>
          <a:xfrm>
            <a:off x="0" y="550015"/>
            <a:ext cx="8368200" cy="4593485"/>
          </a:xfrm>
          <a:prstGeom prst="rect">
            <a:avLst/>
          </a:prstGeom>
          <a:noFill/>
          <a:ln>
            <a:noFill/>
          </a:ln>
        </p:spPr>
        <p:txBody>
          <a:bodyPr spcFirstLastPara="1" wrap="square" lIns="91425" tIns="91425" rIns="91425" bIns="91425" anchor="t" anchorCtr="0">
            <a:noAutofit/>
          </a:bodyPr>
          <a:lstStyle/>
          <a:p>
            <a:pPr lvl="0" algn="just">
              <a:buFont typeface="Arial"/>
              <a:buChar char="●"/>
            </a:pPr>
            <a:r>
              <a:rPr lang="en-US" sz="1500" dirty="0">
                <a:latin typeface="Calibri" panose="020F0502020204030204" pitchFamily="34" charset="0"/>
                <a:ea typeface="Arial"/>
                <a:cs typeface="Calibri" panose="020F0502020204030204" pitchFamily="34" charset="0"/>
                <a:sym typeface="Arial"/>
              </a:rPr>
              <a:t>We are proposing an AI based tool that can take a data set, identify patterns in the data, can interpret the result and then produce an output story that is understandable and relevant to a business user based on the context of the </a:t>
            </a:r>
            <a:r>
              <a:rPr lang="en-US" sz="1500" dirty="0" smtClean="0">
                <a:latin typeface="Calibri" panose="020F0502020204030204" pitchFamily="34" charset="0"/>
                <a:ea typeface="Arial"/>
                <a:cs typeface="Calibri" panose="020F0502020204030204" pitchFamily="34" charset="0"/>
                <a:sym typeface="Arial"/>
              </a:rPr>
              <a:t>data</a:t>
            </a:r>
            <a:endParaRPr sz="1500" dirty="0">
              <a:latin typeface="Calibri" panose="020F0502020204030204" pitchFamily="34" charset="0"/>
              <a:ea typeface="Arial"/>
              <a:cs typeface="Calibri" panose="020F0502020204030204" pitchFamily="34" charset="0"/>
              <a:sym typeface="Arial"/>
            </a:endParaRPr>
          </a:p>
          <a:p>
            <a:pPr lvl="0" algn="just"/>
            <a:r>
              <a:rPr lang="en-US" sz="1500" dirty="0">
                <a:latin typeface="Calibri"/>
                <a:ea typeface="Calibri"/>
                <a:cs typeface="Calibri"/>
                <a:sym typeface="Calibri"/>
              </a:rPr>
              <a:t>Our model is efficient in analyzing data on behalf of users and generates smart feeds using Machine Learning , Natural Language Processing and </a:t>
            </a:r>
            <a:r>
              <a:rPr lang="en-US" sz="1500" dirty="0" err="1">
                <a:latin typeface="Calibri"/>
                <a:ea typeface="Calibri"/>
                <a:cs typeface="Calibri"/>
                <a:sym typeface="Calibri"/>
              </a:rPr>
              <a:t>Tkinter</a:t>
            </a:r>
            <a:r>
              <a:rPr lang="en-US" sz="1500" dirty="0">
                <a:latin typeface="Calibri"/>
                <a:ea typeface="Calibri"/>
                <a:cs typeface="Calibri"/>
                <a:sym typeface="Calibri"/>
              </a:rPr>
              <a:t> for </a:t>
            </a:r>
            <a:r>
              <a:rPr lang="en-US" sz="1500" dirty="0" smtClean="0">
                <a:latin typeface="Calibri"/>
                <a:ea typeface="Calibri"/>
                <a:cs typeface="Calibri"/>
                <a:sym typeface="Calibri"/>
              </a:rPr>
              <a:t>GUI</a:t>
            </a:r>
            <a:endParaRPr sz="1500" dirty="0">
              <a:latin typeface="Calibri"/>
              <a:ea typeface="Calibri"/>
              <a:cs typeface="Calibri"/>
              <a:sym typeface="Calibri"/>
            </a:endParaRPr>
          </a:p>
          <a:p>
            <a:pPr marL="457200" lvl="0" indent="-342900" algn="just" rtl="0">
              <a:lnSpc>
                <a:spcPct val="115000"/>
              </a:lnSpc>
              <a:spcBef>
                <a:spcPts val="0"/>
              </a:spcBef>
              <a:spcAft>
                <a:spcPts val="0"/>
              </a:spcAft>
              <a:buSzPts val="1800"/>
              <a:buFont typeface="Calibri"/>
              <a:buChar char="●"/>
            </a:pPr>
            <a:r>
              <a:rPr lang="en" sz="1500" dirty="0">
                <a:latin typeface="Calibri"/>
                <a:ea typeface="Calibri"/>
                <a:cs typeface="Calibri"/>
                <a:sym typeface="Calibri"/>
              </a:rPr>
              <a:t>As our model is not hard coded to any specific input, it is capable of analyzing datasets of different departments and generate solutions as per their </a:t>
            </a:r>
            <a:r>
              <a:rPr lang="en" sz="1500" dirty="0" smtClean="0">
                <a:latin typeface="Calibri"/>
                <a:ea typeface="Calibri"/>
                <a:cs typeface="Calibri"/>
                <a:sym typeface="Calibri"/>
              </a:rPr>
              <a:t>requirements</a:t>
            </a:r>
            <a:endParaRPr sz="1500" dirty="0">
              <a:latin typeface="Calibri"/>
              <a:ea typeface="Calibri"/>
              <a:cs typeface="Calibri"/>
              <a:sym typeface="Calibri"/>
            </a:endParaRPr>
          </a:p>
          <a:p>
            <a:pPr marL="457200" lvl="0" indent="-342900" algn="just" rtl="0">
              <a:lnSpc>
                <a:spcPct val="115000"/>
              </a:lnSpc>
              <a:spcBef>
                <a:spcPts val="0"/>
              </a:spcBef>
              <a:spcAft>
                <a:spcPts val="0"/>
              </a:spcAft>
              <a:buSzPts val="1800"/>
              <a:buChar char="●"/>
            </a:pPr>
            <a:r>
              <a:rPr lang="en" sz="1500" dirty="0">
                <a:latin typeface="Calibri"/>
                <a:ea typeface="Calibri"/>
                <a:cs typeface="Calibri"/>
                <a:sym typeface="Calibri"/>
              </a:rPr>
              <a:t>Tools\Packages used include Python, Scikitlearn ,NLTK ,Tkinter,Seaborn ,Matplotlib ,SciPy, Numpy,Pandas, </a:t>
            </a:r>
            <a:r>
              <a:rPr lang="en" sz="1500" dirty="0" smtClean="0">
                <a:latin typeface="Calibri"/>
                <a:ea typeface="Calibri"/>
                <a:cs typeface="Calibri"/>
                <a:sym typeface="Calibri"/>
              </a:rPr>
              <a:t>Pillow</a:t>
            </a:r>
            <a:endParaRPr sz="1500" dirty="0">
              <a:latin typeface="Calibri"/>
              <a:ea typeface="Calibri"/>
              <a:cs typeface="Calibri"/>
              <a:sym typeface="Calibri"/>
            </a:endParaRPr>
          </a:p>
          <a:p>
            <a:pPr marL="457200" lvl="0" indent="-342900" algn="just" rtl="0">
              <a:lnSpc>
                <a:spcPct val="115000"/>
              </a:lnSpc>
              <a:spcBef>
                <a:spcPts val="0"/>
              </a:spcBef>
              <a:spcAft>
                <a:spcPts val="0"/>
              </a:spcAft>
              <a:buSzPts val="1800"/>
              <a:buChar char="●"/>
            </a:pPr>
            <a:r>
              <a:rPr lang="en" sz="1500" dirty="0">
                <a:latin typeface="Calibri"/>
                <a:ea typeface="Calibri"/>
                <a:cs typeface="Calibri"/>
                <a:sym typeface="Calibri"/>
              </a:rPr>
              <a:t>We have assumed four main types of business users i.e, HR, Sales, Operations and Finance. We have provided four different types of datasets to the model for training purpose so that it can address the informational needs as per the respective departmental requirements. </a:t>
            </a:r>
            <a:endParaRPr sz="1500" dirty="0">
              <a:latin typeface="Calibri"/>
              <a:ea typeface="Calibri"/>
              <a:cs typeface="Calibri"/>
              <a:sym typeface="Calibri"/>
            </a:endParaRPr>
          </a:p>
          <a:p>
            <a:pPr lvl="0" algn="just">
              <a:buFont typeface="Calibri"/>
              <a:buChar char="●"/>
            </a:pPr>
            <a:r>
              <a:rPr lang="en-IN" sz="1500" dirty="0">
                <a:latin typeface="Calibri"/>
                <a:ea typeface="Calibri"/>
                <a:cs typeface="Calibri"/>
                <a:sym typeface="Calibri"/>
              </a:rPr>
              <a:t>Our model is completely based upon Python libraries and ML/NLP </a:t>
            </a:r>
            <a:r>
              <a:rPr lang="en-IN" sz="1500" dirty="0" smtClean="0">
                <a:latin typeface="Calibri"/>
                <a:ea typeface="Calibri"/>
                <a:cs typeface="Calibri"/>
                <a:sym typeface="Calibri"/>
              </a:rPr>
              <a:t>techniques, </a:t>
            </a:r>
            <a:r>
              <a:rPr lang="en-IN" sz="1500" dirty="0">
                <a:latin typeface="Calibri"/>
                <a:ea typeface="Calibri"/>
                <a:cs typeface="Calibri"/>
                <a:sym typeface="Calibri"/>
              </a:rPr>
              <a:t>and can be applied on any platform </a:t>
            </a:r>
            <a:r>
              <a:rPr lang="en-US" sz="1500" dirty="0">
                <a:latin typeface="Calibri"/>
                <a:ea typeface="Calibri"/>
                <a:cs typeface="Calibri"/>
                <a:sym typeface="Calibri"/>
              </a:rPr>
              <a:t>to turn the raw data into interactive data </a:t>
            </a:r>
            <a:r>
              <a:rPr lang="en-US" sz="1500" dirty="0" smtClean="0">
                <a:latin typeface="Calibri"/>
                <a:ea typeface="Calibri"/>
                <a:cs typeface="Calibri"/>
                <a:sym typeface="Calibri"/>
              </a:rPr>
              <a:t>stories</a:t>
            </a:r>
            <a:endParaRPr sz="1500" dirty="0">
              <a:latin typeface="Calibri"/>
              <a:ea typeface="Calibri"/>
              <a:cs typeface="Calibri"/>
              <a:sym typeface="Calibri"/>
            </a:endParaRPr>
          </a:p>
          <a:p>
            <a:pPr lvl="0" algn="just">
              <a:buFont typeface="Calibri"/>
              <a:buChar char="●"/>
            </a:pPr>
            <a:r>
              <a:rPr lang="en-US" sz="1500" dirty="0">
                <a:latin typeface="Calibri" panose="020F0502020204030204" pitchFamily="34" charset="0"/>
                <a:cs typeface="Calibri" panose="020F0502020204030204" pitchFamily="34" charset="0"/>
              </a:rPr>
              <a:t>Our solution is a user-friendly interactive tool and has personalization feature that generates information relevant to a given user</a:t>
            </a:r>
            <a:r>
              <a:rPr lang="en" sz="1500" dirty="0">
                <a:latin typeface="Calibri" panose="020F0502020204030204" pitchFamily="34" charset="0"/>
                <a:cs typeface="Calibri" panose="020F0502020204030204" pitchFamily="34" charset="0"/>
                <a:sym typeface="Calibri"/>
              </a:rPr>
              <a:t>.</a:t>
            </a:r>
            <a:r>
              <a:rPr lang="en-IN" sz="1500" dirty="0">
                <a:latin typeface="Calibri" panose="020F0502020204030204" pitchFamily="34" charset="0"/>
                <a:cs typeface="Calibri" panose="020F0502020204030204" pitchFamily="34" charset="0"/>
                <a:sym typeface="Calibri"/>
              </a:rPr>
              <a:t> The solution has been made reconfigurable in order to generate additional insights based on end user’s needs</a:t>
            </a:r>
            <a:r>
              <a:rPr lang="en-IN" sz="1500" dirty="0">
                <a:latin typeface="Calibri"/>
                <a:cs typeface="Calibri"/>
                <a:sym typeface="Calibri"/>
              </a:rPr>
              <a:t>. </a:t>
            </a:r>
            <a:endParaRPr sz="1500" dirty="0">
              <a:latin typeface="Calibri"/>
              <a:ea typeface="Calibri"/>
              <a:cs typeface="Calibri"/>
              <a:sym typeface="Calibri"/>
            </a:endParaRPr>
          </a:p>
          <a:p>
            <a:pPr marL="457200" lvl="0" indent="-342900" algn="ctr" rtl="0">
              <a:lnSpc>
                <a:spcPct val="115000"/>
              </a:lnSpc>
              <a:spcBef>
                <a:spcPts val="0"/>
              </a:spcBef>
              <a:spcAft>
                <a:spcPts val="0"/>
              </a:spcAft>
              <a:buSzPts val="1800"/>
              <a:buFont typeface="Arial"/>
              <a:buChar char="●"/>
            </a:pPr>
            <a:endParaRPr i="1" dirty="0">
              <a:latin typeface="Arial"/>
              <a:ea typeface="Arial"/>
              <a:cs typeface="Arial"/>
              <a:sym typeface="Arial"/>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91"/>
        <p:cNvGrpSpPr/>
        <p:nvPr/>
      </p:nvGrpSpPr>
      <p:grpSpPr>
        <a:xfrm>
          <a:off x="0" y="0"/>
          <a:ext cx="0" cy="0"/>
          <a:chOff x="0" y="0"/>
          <a:chExt cx="0" cy="0"/>
        </a:xfrm>
      </p:grpSpPr>
      <p:sp>
        <p:nvSpPr>
          <p:cNvPr id="92" name="Google Shape;92;p5"/>
          <p:cNvSpPr txBox="1">
            <a:spLocks noGrp="1"/>
          </p:cNvSpPr>
          <p:nvPr>
            <p:ph type="title" idx="4294967295"/>
          </p:nvPr>
        </p:nvSpPr>
        <p:spPr>
          <a:xfrm>
            <a:off x="265500" y="178900"/>
            <a:ext cx="7998476" cy="591121"/>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3800"/>
              <a:buNone/>
            </a:pPr>
            <a:r>
              <a:rPr lang="en" sz="2800" dirty="0" smtClean="0">
                <a:solidFill>
                  <a:srgbClr val="0098FF"/>
                </a:solidFill>
                <a:latin typeface="Arial"/>
                <a:ea typeface="Arial"/>
                <a:cs typeface="Arial"/>
                <a:sym typeface="Arial"/>
              </a:rPr>
              <a:t>                           </a:t>
            </a:r>
            <a:r>
              <a:rPr lang="en" dirty="0" smtClean="0">
                <a:solidFill>
                  <a:srgbClr val="0098FF"/>
                </a:solidFill>
                <a:latin typeface="Arial"/>
                <a:ea typeface="Arial"/>
                <a:cs typeface="Arial"/>
                <a:sym typeface="Arial"/>
              </a:rPr>
              <a:t>METHODOLOGY</a:t>
            </a:r>
            <a:endParaRPr dirty="0">
              <a:solidFill>
                <a:srgbClr val="0098FF"/>
              </a:solidFill>
            </a:endParaRPr>
          </a:p>
        </p:txBody>
      </p:sp>
      <p:pic>
        <p:nvPicPr>
          <p:cNvPr id="96" name="Google Shape;96;p5"/>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2" name="Rounded Rectangle 1"/>
          <p:cNvSpPr/>
          <p:nvPr/>
        </p:nvSpPr>
        <p:spPr>
          <a:xfrm>
            <a:off x="783772" y="831896"/>
            <a:ext cx="1768068" cy="1058780"/>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3148836" y="831897"/>
            <a:ext cx="1863175" cy="1058779"/>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5556298" y="831897"/>
            <a:ext cx="1800153" cy="1058779"/>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7000371" y="2693640"/>
            <a:ext cx="1669525" cy="1292536"/>
          </a:xfrm>
          <a:prstGeom prst="round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ounded Rectangle 3"/>
          <p:cNvSpPr/>
          <p:nvPr/>
        </p:nvSpPr>
        <p:spPr>
          <a:xfrm>
            <a:off x="4237594" y="2208368"/>
            <a:ext cx="1689792" cy="113154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4"/>
          <p:cNvSpPr/>
          <p:nvPr/>
        </p:nvSpPr>
        <p:spPr>
          <a:xfrm>
            <a:off x="4237594" y="3702861"/>
            <a:ext cx="1649858" cy="117680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490027" y="2671296"/>
            <a:ext cx="1857446" cy="16975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866274" y="921275"/>
            <a:ext cx="1574418" cy="954107"/>
          </a:xfrm>
          <a:prstGeom prst="rect">
            <a:avLst/>
          </a:prstGeom>
          <a:noFill/>
        </p:spPr>
        <p:txBody>
          <a:bodyPr wrap="square" rtlCol="0">
            <a:spAutoFit/>
          </a:bodyPr>
          <a:lstStyle/>
          <a:p>
            <a:r>
              <a:rPr lang="en-IN" dirty="0"/>
              <a:t>Read the input dataset using Pandas and </a:t>
            </a:r>
            <a:r>
              <a:rPr lang="en-IN" dirty="0" err="1"/>
              <a:t>Numpy</a:t>
            </a:r>
            <a:endParaRPr lang="en-IN" dirty="0"/>
          </a:p>
        </p:txBody>
      </p:sp>
      <p:sp>
        <p:nvSpPr>
          <p:cNvPr id="7" name="Right Arrow 6"/>
          <p:cNvSpPr/>
          <p:nvPr/>
        </p:nvSpPr>
        <p:spPr>
          <a:xfrm>
            <a:off x="2736325" y="1203158"/>
            <a:ext cx="275007" cy="18563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ight Arrow 18"/>
          <p:cNvSpPr/>
          <p:nvPr/>
        </p:nvSpPr>
        <p:spPr>
          <a:xfrm>
            <a:off x="5146651" y="1203158"/>
            <a:ext cx="275007" cy="18563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Bent Arrow 11"/>
          <p:cNvSpPr/>
          <p:nvPr/>
        </p:nvSpPr>
        <p:spPr>
          <a:xfrm rot="5400000">
            <a:off x="7147473" y="1740425"/>
            <a:ext cx="1375323" cy="486420"/>
          </a:xfrm>
          <a:prstGeom prst="bentArrow">
            <a:avLst>
              <a:gd name="adj1" fmla="val 25000"/>
              <a:gd name="adj2" fmla="val 21191"/>
              <a:gd name="adj3" fmla="val 25000"/>
              <a:gd name="adj4" fmla="val 4375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Left Arrow 13"/>
          <p:cNvSpPr/>
          <p:nvPr/>
        </p:nvSpPr>
        <p:spPr>
          <a:xfrm rot="1963988">
            <a:off x="5990915" y="2996997"/>
            <a:ext cx="772752" cy="240174"/>
          </a:xfrm>
          <a:prstGeom prst="lef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Left Arrow 21"/>
          <p:cNvSpPr/>
          <p:nvPr/>
        </p:nvSpPr>
        <p:spPr>
          <a:xfrm rot="19385228">
            <a:off x="6007945" y="3812640"/>
            <a:ext cx="766953" cy="230477"/>
          </a:xfrm>
          <a:prstGeom prst="lef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Left Arrow 22"/>
          <p:cNvSpPr/>
          <p:nvPr/>
        </p:nvSpPr>
        <p:spPr>
          <a:xfrm rot="19898426">
            <a:off x="3437622" y="2964850"/>
            <a:ext cx="735645" cy="213131"/>
          </a:xfrm>
          <a:prstGeom prst="lef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Left Arrow 23"/>
          <p:cNvSpPr/>
          <p:nvPr/>
        </p:nvSpPr>
        <p:spPr>
          <a:xfrm rot="1963988">
            <a:off x="3423772" y="3821312"/>
            <a:ext cx="735645" cy="213131"/>
          </a:xfrm>
          <a:prstGeom prst="lef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3195817" y="886899"/>
            <a:ext cx="1816194" cy="954107"/>
          </a:xfrm>
          <a:prstGeom prst="rect">
            <a:avLst/>
          </a:prstGeom>
          <a:noFill/>
        </p:spPr>
        <p:txBody>
          <a:bodyPr wrap="square" rtlCol="0">
            <a:spAutoFit/>
          </a:bodyPr>
          <a:lstStyle/>
          <a:p>
            <a:r>
              <a:rPr lang="en-IN" dirty="0"/>
              <a:t>Detect features and data types using NLP( </a:t>
            </a:r>
            <a:r>
              <a:rPr lang="en-IN" dirty="0" err="1"/>
              <a:t>tfidfvectorizer</a:t>
            </a:r>
            <a:r>
              <a:rPr lang="en-IN" dirty="0"/>
              <a:t> ,</a:t>
            </a:r>
          </a:p>
          <a:p>
            <a:r>
              <a:rPr lang="en-IN" dirty="0"/>
              <a:t>Word2Vec) </a:t>
            </a:r>
          </a:p>
        </p:txBody>
      </p:sp>
      <p:sp>
        <p:nvSpPr>
          <p:cNvPr id="27" name="TextBox 26"/>
          <p:cNvSpPr txBox="1"/>
          <p:nvPr/>
        </p:nvSpPr>
        <p:spPr>
          <a:xfrm>
            <a:off x="5609007" y="886899"/>
            <a:ext cx="1882084" cy="954107"/>
          </a:xfrm>
          <a:prstGeom prst="rect">
            <a:avLst/>
          </a:prstGeom>
          <a:noFill/>
        </p:spPr>
        <p:txBody>
          <a:bodyPr wrap="square" rtlCol="0">
            <a:spAutoFit/>
          </a:bodyPr>
          <a:lstStyle/>
          <a:p>
            <a:r>
              <a:rPr lang="en-IN" dirty="0"/>
              <a:t>Derive user decided features(via selected role) and </a:t>
            </a:r>
          </a:p>
          <a:p>
            <a:r>
              <a:rPr lang="en-IN" dirty="0"/>
              <a:t>decide functions  </a:t>
            </a:r>
          </a:p>
        </p:txBody>
      </p:sp>
      <p:sp>
        <p:nvSpPr>
          <p:cNvPr id="28" name="TextBox 27"/>
          <p:cNvSpPr txBox="1"/>
          <p:nvPr/>
        </p:nvSpPr>
        <p:spPr>
          <a:xfrm>
            <a:off x="7053943" y="2807143"/>
            <a:ext cx="1705046" cy="1169551"/>
          </a:xfrm>
          <a:prstGeom prst="rect">
            <a:avLst/>
          </a:prstGeom>
          <a:noFill/>
        </p:spPr>
        <p:txBody>
          <a:bodyPr wrap="square" rtlCol="0">
            <a:spAutoFit/>
          </a:bodyPr>
          <a:lstStyle/>
          <a:p>
            <a:r>
              <a:rPr lang="en-IN" dirty="0"/>
              <a:t>Feed the derived </a:t>
            </a:r>
          </a:p>
          <a:p>
            <a:r>
              <a:rPr lang="en-IN" dirty="0"/>
              <a:t>data into functions</a:t>
            </a:r>
          </a:p>
          <a:p>
            <a:r>
              <a:rPr lang="en-IN" dirty="0"/>
              <a:t>predefined for each role </a:t>
            </a:r>
            <a:r>
              <a:rPr lang="en-IN" dirty="0" err="1"/>
              <a:t>i.e</a:t>
            </a:r>
            <a:r>
              <a:rPr lang="en-IN" dirty="0"/>
              <a:t>, HR,</a:t>
            </a:r>
          </a:p>
          <a:p>
            <a:r>
              <a:rPr lang="en-IN" dirty="0" err="1"/>
              <a:t>Sales,etc</a:t>
            </a:r>
            <a:endParaRPr lang="en-IN" dirty="0"/>
          </a:p>
        </p:txBody>
      </p:sp>
      <p:sp>
        <p:nvSpPr>
          <p:cNvPr id="29" name="TextBox 28"/>
          <p:cNvSpPr txBox="1"/>
          <p:nvPr/>
        </p:nvSpPr>
        <p:spPr>
          <a:xfrm>
            <a:off x="4226986" y="2206164"/>
            <a:ext cx="1700400" cy="1169551"/>
          </a:xfrm>
          <a:prstGeom prst="rect">
            <a:avLst/>
          </a:prstGeom>
          <a:noFill/>
        </p:spPr>
        <p:txBody>
          <a:bodyPr wrap="square" rtlCol="0">
            <a:spAutoFit/>
          </a:bodyPr>
          <a:lstStyle/>
          <a:p>
            <a:r>
              <a:rPr lang="en-IN" dirty="0"/>
              <a:t>Functions generate</a:t>
            </a:r>
          </a:p>
          <a:p>
            <a:r>
              <a:rPr lang="en-IN" dirty="0"/>
              <a:t>required visualisations and </a:t>
            </a:r>
          </a:p>
          <a:p>
            <a:r>
              <a:rPr lang="en-IN" dirty="0"/>
              <a:t>insights(using NLP vector to text)  </a:t>
            </a:r>
          </a:p>
        </p:txBody>
      </p:sp>
      <p:sp>
        <p:nvSpPr>
          <p:cNvPr id="30" name="TextBox 29"/>
          <p:cNvSpPr txBox="1"/>
          <p:nvPr/>
        </p:nvSpPr>
        <p:spPr>
          <a:xfrm>
            <a:off x="4262185" y="3691203"/>
            <a:ext cx="1616101" cy="1169551"/>
          </a:xfrm>
          <a:prstGeom prst="rect">
            <a:avLst/>
          </a:prstGeom>
          <a:noFill/>
        </p:spPr>
        <p:txBody>
          <a:bodyPr wrap="square" rtlCol="0">
            <a:spAutoFit/>
          </a:bodyPr>
          <a:lstStyle/>
          <a:p>
            <a:r>
              <a:rPr lang="en-IN" dirty="0"/>
              <a:t>Train ML model on data to generate forecast and accuracy charts.</a:t>
            </a:r>
          </a:p>
        </p:txBody>
      </p:sp>
      <p:sp>
        <p:nvSpPr>
          <p:cNvPr id="31" name="TextBox 30"/>
          <p:cNvSpPr txBox="1"/>
          <p:nvPr/>
        </p:nvSpPr>
        <p:spPr>
          <a:xfrm>
            <a:off x="1478165" y="2693640"/>
            <a:ext cx="1857302" cy="1600438"/>
          </a:xfrm>
          <a:prstGeom prst="rect">
            <a:avLst/>
          </a:prstGeom>
          <a:noFill/>
        </p:spPr>
        <p:txBody>
          <a:bodyPr wrap="square" rtlCol="0">
            <a:spAutoFit/>
          </a:bodyPr>
          <a:lstStyle/>
          <a:p>
            <a:r>
              <a:rPr lang="en-IN" dirty="0"/>
              <a:t>Combine output on a user friendly and interactive </a:t>
            </a:r>
            <a:r>
              <a:rPr lang="en-IN" dirty="0" err="1"/>
              <a:t>Tkinter</a:t>
            </a:r>
            <a:r>
              <a:rPr lang="en-IN" dirty="0"/>
              <a:t> GUI which consists of graphs, trends, insights, forecasts and suggestions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100"/>
        <p:cNvGrpSpPr/>
        <p:nvPr/>
      </p:nvGrpSpPr>
      <p:grpSpPr>
        <a:xfrm>
          <a:off x="0" y="0"/>
          <a:ext cx="0" cy="0"/>
          <a:chOff x="0" y="0"/>
          <a:chExt cx="0" cy="0"/>
        </a:xfrm>
      </p:grpSpPr>
      <p:sp>
        <p:nvSpPr>
          <p:cNvPr id="101" name="Google Shape;101;g83372e3e9c_0_0"/>
          <p:cNvSpPr txBox="1">
            <a:spLocks noGrp="1"/>
          </p:cNvSpPr>
          <p:nvPr>
            <p:ph type="title"/>
          </p:nvPr>
        </p:nvSpPr>
        <p:spPr>
          <a:xfrm>
            <a:off x="226900" y="47993"/>
            <a:ext cx="8368200" cy="98086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 sz="3000" dirty="0">
                <a:solidFill>
                  <a:schemeClr val="bg2">
                    <a:lumMod val="75000"/>
                    <a:lumOff val="25000"/>
                  </a:schemeClr>
                </a:solidFill>
                <a:latin typeface="Arial"/>
                <a:ea typeface="Arial"/>
                <a:cs typeface="Arial"/>
                <a:sym typeface="Arial"/>
              </a:rPr>
              <a:t>WORKING PROTOTYPE</a:t>
            </a:r>
            <a:endParaRPr dirty="0">
              <a:solidFill>
                <a:schemeClr val="bg2">
                  <a:lumMod val="75000"/>
                  <a:lumOff val="25000"/>
                </a:schemeClr>
              </a:solidFill>
            </a:endParaRPr>
          </a:p>
        </p:txBody>
      </p:sp>
      <p:pic>
        <p:nvPicPr>
          <p:cNvPr id="103" name="Google Shape;103;g83372e3e9c_0_0"/>
          <p:cNvPicPr preferRelativeResize="0"/>
          <p:nvPr/>
        </p:nvPicPr>
        <p:blipFill rotWithShape="1">
          <a:blip r:embed="rId5">
            <a:alphaModFix/>
          </a:blip>
          <a:srcRect/>
          <a:stretch/>
        </p:blipFill>
        <p:spPr>
          <a:xfrm>
            <a:off x="8489825" y="178900"/>
            <a:ext cx="471675" cy="471675"/>
          </a:xfrm>
          <a:prstGeom prst="rect">
            <a:avLst/>
          </a:prstGeom>
          <a:noFill/>
          <a:ln>
            <a:noFill/>
          </a:ln>
        </p:spPr>
      </p:pic>
      <p:sp>
        <p:nvSpPr>
          <p:cNvPr id="4" name="TextBox 3">
            <a:extLst>
              <a:ext uri="{FF2B5EF4-FFF2-40B4-BE49-F238E27FC236}">
                <a16:creationId xmlns="" xmlns:a16="http://schemas.microsoft.com/office/drawing/2014/main" id="{3BAF15B6-FA1C-483D-B20B-DC6F43F70A39}"/>
              </a:ext>
            </a:extLst>
          </p:cNvPr>
          <p:cNvSpPr txBox="1"/>
          <p:nvPr/>
        </p:nvSpPr>
        <p:spPr>
          <a:xfrm>
            <a:off x="548900" y="826046"/>
            <a:ext cx="7760970" cy="954107"/>
          </a:xfrm>
          <a:prstGeom prst="rect">
            <a:avLst/>
          </a:prstGeom>
          <a:noFill/>
        </p:spPr>
        <p:txBody>
          <a:bodyPr wrap="square" rtlCol="0">
            <a:spAutoFit/>
          </a:bodyPr>
          <a:lstStyle/>
          <a:p>
            <a:r>
              <a:rPr lang="en-US" dirty="0">
                <a:solidFill>
                  <a:schemeClr val="tx1"/>
                </a:solidFill>
              </a:rPr>
              <a:t>Google drive link to the prototype video attached below: </a:t>
            </a:r>
            <a:r>
              <a:rPr lang="en-US" dirty="0">
                <a:solidFill>
                  <a:schemeClr val="tx1"/>
                </a:solidFill>
                <a:hlinkClick r:id="rId6"/>
              </a:rPr>
              <a:t>prototype</a:t>
            </a:r>
            <a:r>
              <a:rPr lang="en-US" dirty="0">
                <a:solidFill>
                  <a:schemeClr val="tx1"/>
                </a:solidFill>
              </a:rPr>
              <a:t>  (Ctrl + Click to open the link)</a:t>
            </a:r>
          </a:p>
          <a:p>
            <a:endParaRPr lang="en-US" dirty="0">
              <a:solidFill>
                <a:schemeClr val="tx1"/>
              </a:solidFill>
            </a:endParaRPr>
          </a:p>
          <a:p>
            <a:r>
              <a:rPr lang="en-US" dirty="0">
                <a:solidFill>
                  <a:schemeClr val="tx1"/>
                </a:solidFill>
              </a:rPr>
              <a:t> </a:t>
            </a:r>
            <a:r>
              <a:rPr lang="en-US" dirty="0">
                <a:solidFill>
                  <a:schemeClr val="tx1"/>
                </a:solidFill>
                <a:hlinkClick r:id="rId6">
                  <a:extLst>
                    <a:ext uri="{A12FA001-AC4F-418D-AE19-62706E023703}">
                      <ahyp:hlinkClr xmlns="" xmlns:ahyp="http://schemas.microsoft.com/office/drawing/2018/hyperlinkcolor" val="tx"/>
                    </a:ext>
                  </a:extLst>
                </a:hlinkClick>
              </a:rPr>
              <a:t>https://drive.google.com/file/d/1fCDMCnpo2tOyWrJX4mgbh4wtqo1MWXkD/view?usp=sharing</a:t>
            </a:r>
            <a:r>
              <a:rPr lang="en-US" dirty="0">
                <a:solidFill>
                  <a:schemeClr val="tx1"/>
                </a:solidFill>
              </a:rPr>
              <a:t> </a:t>
            </a:r>
          </a:p>
          <a:p>
            <a:endParaRPr lang="en-US" dirty="0">
              <a:solidFill>
                <a:schemeClr val="tx1"/>
              </a:solidFill>
            </a:endParaRPr>
          </a:p>
        </p:txBody>
      </p:sp>
      <p:pic>
        <p:nvPicPr>
          <p:cNvPr id="5" name="SAP_submission_prototype_video">
            <a:hlinkClick r:id="" action="ppaction://media"/>
            <a:extLst>
              <a:ext uri="{FF2B5EF4-FFF2-40B4-BE49-F238E27FC236}">
                <a16:creationId xmlns="" xmlns:a16="http://schemas.microsoft.com/office/drawing/2014/main" id="{EB7E421E-95F2-4628-A843-F6443C74719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73790" y="1577340"/>
            <a:ext cx="5711190" cy="3312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5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107"/>
        <p:cNvGrpSpPr/>
        <p:nvPr/>
      </p:nvGrpSpPr>
      <p:grpSpPr>
        <a:xfrm>
          <a:off x="0" y="0"/>
          <a:ext cx="0" cy="0"/>
          <a:chOff x="0" y="0"/>
          <a:chExt cx="0" cy="0"/>
        </a:xfrm>
      </p:grpSpPr>
      <p:sp>
        <p:nvSpPr>
          <p:cNvPr id="108" name="Google Shape;108;g83372e3e9c_2_0"/>
          <p:cNvSpPr txBox="1">
            <a:spLocks noGrp="1"/>
          </p:cNvSpPr>
          <p:nvPr>
            <p:ph type="title"/>
          </p:nvPr>
        </p:nvSpPr>
        <p:spPr>
          <a:xfrm>
            <a:off x="226900" y="178901"/>
            <a:ext cx="8368200" cy="701124"/>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3000"/>
              <a:buNone/>
            </a:pPr>
            <a:r>
              <a:rPr lang="en" sz="3000" dirty="0" smtClean="0">
                <a:solidFill>
                  <a:schemeClr val="bg2">
                    <a:lumMod val="75000"/>
                    <a:lumOff val="25000"/>
                  </a:schemeClr>
                </a:solidFill>
                <a:latin typeface="Arial"/>
                <a:cs typeface="Arial"/>
                <a:sym typeface="Arial"/>
              </a:rPr>
              <a:t>USER INTERFACE CONTROLS</a:t>
            </a:r>
            <a:endParaRPr dirty="0">
              <a:solidFill>
                <a:schemeClr val="bg2">
                  <a:lumMod val="75000"/>
                  <a:lumOff val="25000"/>
                </a:schemeClr>
              </a:solidFill>
            </a:endParaRPr>
          </a:p>
        </p:txBody>
      </p:sp>
      <p:pic>
        <p:nvPicPr>
          <p:cNvPr id="2" name="Picture 1"/>
          <p:cNvPicPr>
            <a:picLocks noChangeAspect="1"/>
          </p:cNvPicPr>
          <p:nvPr/>
        </p:nvPicPr>
        <p:blipFill>
          <a:blip r:embed="rId3"/>
          <a:stretch>
            <a:fillRect/>
          </a:stretch>
        </p:blipFill>
        <p:spPr>
          <a:xfrm>
            <a:off x="3600096" y="1027144"/>
            <a:ext cx="5361404" cy="1657064"/>
          </a:xfrm>
          <a:prstGeom prst="rect">
            <a:avLst/>
          </a:prstGeom>
        </p:spPr>
      </p:pic>
      <p:pic>
        <p:nvPicPr>
          <p:cNvPr id="110" name="Google Shape;110;g83372e3e9c_2_0"/>
          <p:cNvPicPr preferRelativeResize="0"/>
          <p:nvPr/>
        </p:nvPicPr>
        <p:blipFill rotWithShape="1">
          <a:blip r:embed="rId4">
            <a:alphaModFix/>
          </a:blip>
          <a:srcRect/>
          <a:stretch/>
        </p:blipFill>
        <p:spPr>
          <a:xfrm>
            <a:off x="8489825" y="178900"/>
            <a:ext cx="471675" cy="471675"/>
          </a:xfrm>
          <a:prstGeom prst="rect">
            <a:avLst/>
          </a:prstGeom>
          <a:noFill/>
          <a:ln>
            <a:noFill/>
          </a:ln>
        </p:spPr>
      </p:pic>
      <p:pic>
        <p:nvPicPr>
          <p:cNvPr id="4" name="Picture 3"/>
          <p:cNvPicPr>
            <a:picLocks noChangeAspect="1"/>
          </p:cNvPicPr>
          <p:nvPr/>
        </p:nvPicPr>
        <p:blipFill>
          <a:blip r:embed="rId5"/>
          <a:stretch>
            <a:fillRect/>
          </a:stretch>
        </p:blipFill>
        <p:spPr>
          <a:xfrm>
            <a:off x="3573714" y="3021225"/>
            <a:ext cx="1265054" cy="1637288"/>
          </a:xfrm>
          <a:prstGeom prst="rect">
            <a:avLst/>
          </a:prstGeom>
        </p:spPr>
      </p:pic>
      <p:pic>
        <p:nvPicPr>
          <p:cNvPr id="5" name="Picture 4"/>
          <p:cNvPicPr>
            <a:picLocks noChangeAspect="1"/>
          </p:cNvPicPr>
          <p:nvPr/>
        </p:nvPicPr>
        <p:blipFill>
          <a:blip r:embed="rId6"/>
          <a:stretch>
            <a:fillRect/>
          </a:stretch>
        </p:blipFill>
        <p:spPr>
          <a:xfrm>
            <a:off x="4937760" y="3021225"/>
            <a:ext cx="4099502" cy="1637288"/>
          </a:xfrm>
          <a:prstGeom prst="rect">
            <a:avLst/>
          </a:prstGeom>
        </p:spPr>
      </p:pic>
      <p:sp>
        <p:nvSpPr>
          <p:cNvPr id="6" name="TextBox 5">
            <a:extLst>
              <a:ext uri="{FF2B5EF4-FFF2-40B4-BE49-F238E27FC236}">
                <a16:creationId xmlns="" xmlns:a16="http://schemas.microsoft.com/office/drawing/2014/main" id="{C27CAD4F-C8E5-414F-A3C0-6CD889D6E361}"/>
              </a:ext>
            </a:extLst>
          </p:cNvPr>
          <p:cNvSpPr txBox="1"/>
          <p:nvPr/>
        </p:nvSpPr>
        <p:spPr>
          <a:xfrm>
            <a:off x="571500" y="1027144"/>
            <a:ext cx="2766060" cy="3893374"/>
          </a:xfrm>
          <a:prstGeom prst="rect">
            <a:avLst/>
          </a:prstGeom>
          <a:noFill/>
        </p:spPr>
        <p:txBody>
          <a:bodyPr wrap="square" rtlCol="0">
            <a:spAutoFit/>
          </a:bodyPr>
          <a:lstStyle/>
          <a:p>
            <a:pPr>
              <a:spcAft>
                <a:spcPts val="600"/>
              </a:spcAft>
            </a:pPr>
            <a:r>
              <a:rPr lang="en-US" sz="1500" dirty="0">
                <a:solidFill>
                  <a:srgbClr val="0070C0"/>
                </a:solidFill>
              </a:rPr>
              <a:t>Step 1</a:t>
            </a:r>
            <a:r>
              <a:rPr lang="en-US" dirty="0">
                <a:solidFill>
                  <a:schemeClr val="tx1"/>
                </a:solidFill>
              </a:rPr>
              <a:t>:</a:t>
            </a:r>
            <a:r>
              <a:rPr lang="en-US" dirty="0">
                <a:solidFill>
                  <a:srgbClr val="0070C0"/>
                </a:solidFill>
              </a:rPr>
              <a:t> </a:t>
            </a:r>
            <a:r>
              <a:rPr lang="en-US" dirty="0">
                <a:solidFill>
                  <a:schemeClr val="tx1"/>
                </a:solidFill>
              </a:rPr>
              <a:t>Upload data set</a:t>
            </a:r>
          </a:p>
          <a:p>
            <a:pPr>
              <a:spcAft>
                <a:spcPts val="600"/>
              </a:spcAft>
            </a:pPr>
            <a:r>
              <a:rPr lang="en-US" sz="1500" dirty="0">
                <a:solidFill>
                  <a:srgbClr val="0070C0"/>
                </a:solidFill>
              </a:rPr>
              <a:t>Step 2</a:t>
            </a:r>
            <a:r>
              <a:rPr lang="en-US" dirty="0">
                <a:solidFill>
                  <a:schemeClr val="tx1"/>
                </a:solidFill>
              </a:rPr>
              <a:t>: Choose your role. This will impact the analysis type and reports </a:t>
            </a:r>
            <a:r>
              <a:rPr lang="en-US" dirty="0" smtClean="0">
                <a:solidFill>
                  <a:schemeClr val="tx1"/>
                </a:solidFill>
              </a:rPr>
              <a:t>generated.</a:t>
            </a:r>
            <a:endParaRPr lang="en-US" dirty="0">
              <a:solidFill>
                <a:schemeClr val="tx1"/>
              </a:solidFill>
            </a:endParaRPr>
          </a:p>
          <a:p>
            <a:pPr>
              <a:spcAft>
                <a:spcPts val="600"/>
              </a:spcAft>
            </a:pPr>
            <a:r>
              <a:rPr lang="en-US" sz="1500" dirty="0">
                <a:solidFill>
                  <a:srgbClr val="0070C0"/>
                </a:solidFill>
              </a:rPr>
              <a:t>Step 3</a:t>
            </a:r>
            <a:r>
              <a:rPr lang="en-US" dirty="0">
                <a:solidFill>
                  <a:schemeClr val="tx1"/>
                </a:solidFill>
              </a:rPr>
              <a:t>: Select analysis type. The options on this menu will vary depending on the role selected in the previous </a:t>
            </a:r>
            <a:r>
              <a:rPr lang="en-US" dirty="0" smtClean="0">
                <a:solidFill>
                  <a:schemeClr val="tx1"/>
                </a:solidFill>
              </a:rPr>
              <a:t>step.</a:t>
            </a:r>
            <a:endParaRPr lang="en-US" dirty="0">
              <a:solidFill>
                <a:schemeClr val="tx1"/>
              </a:solidFill>
            </a:endParaRPr>
          </a:p>
          <a:p>
            <a:pPr>
              <a:spcAft>
                <a:spcPts val="600"/>
              </a:spcAft>
            </a:pPr>
            <a:r>
              <a:rPr lang="en-US" sz="1500" dirty="0">
                <a:solidFill>
                  <a:srgbClr val="0070C0"/>
                </a:solidFill>
              </a:rPr>
              <a:t>Step 4</a:t>
            </a:r>
            <a:r>
              <a:rPr lang="en-US" dirty="0">
                <a:solidFill>
                  <a:schemeClr val="tx1"/>
                </a:solidFill>
              </a:rPr>
              <a:t>: Click on Submit. This will run the selected analysis based on role and will </a:t>
            </a:r>
            <a:r>
              <a:rPr lang="en-US" dirty="0" smtClean="0">
                <a:solidFill>
                  <a:schemeClr val="tx1"/>
                </a:solidFill>
              </a:rPr>
              <a:t>generate </a:t>
            </a:r>
            <a:r>
              <a:rPr lang="en-US" dirty="0">
                <a:solidFill>
                  <a:schemeClr val="tx1"/>
                </a:solidFill>
              </a:rPr>
              <a:t>user consumable graphs </a:t>
            </a:r>
            <a:r>
              <a:rPr lang="en-US" dirty="0">
                <a:solidFill>
                  <a:schemeClr val="tx1"/>
                </a:solidFill>
              </a:rPr>
              <a:t>&amp;</a:t>
            </a:r>
            <a:r>
              <a:rPr lang="en-US" dirty="0" smtClean="0">
                <a:solidFill>
                  <a:schemeClr val="tx1"/>
                </a:solidFill>
              </a:rPr>
              <a:t> </a:t>
            </a:r>
            <a:r>
              <a:rPr lang="en-US" dirty="0">
                <a:solidFill>
                  <a:schemeClr val="tx1"/>
                </a:solidFill>
              </a:rPr>
              <a:t>recommendations.</a:t>
            </a:r>
          </a:p>
          <a:p>
            <a:pPr>
              <a:spcAft>
                <a:spcPts val="600"/>
              </a:spcAft>
            </a:pPr>
            <a:r>
              <a:rPr lang="en-US" sz="1500" dirty="0">
                <a:solidFill>
                  <a:srgbClr val="0070C0"/>
                </a:solidFill>
              </a:rPr>
              <a:t>Step 5</a:t>
            </a:r>
            <a:r>
              <a:rPr lang="en-US" dirty="0">
                <a:solidFill>
                  <a:schemeClr val="tx1"/>
                </a:solidFill>
              </a:rPr>
              <a:t>: You can change the analysis type and click on Check to run a new </a:t>
            </a:r>
            <a:r>
              <a:rPr lang="en-US" dirty="0" smtClean="0">
                <a:solidFill>
                  <a:schemeClr val="tx1"/>
                </a:solidFill>
              </a:rPr>
              <a:t>analysis</a:t>
            </a:r>
            <a:r>
              <a:rPr lang="en-US" dirty="0" smtClean="0"/>
              <a: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107"/>
        <p:cNvGrpSpPr/>
        <p:nvPr/>
      </p:nvGrpSpPr>
      <p:grpSpPr>
        <a:xfrm>
          <a:off x="0" y="0"/>
          <a:ext cx="0" cy="0"/>
          <a:chOff x="0" y="0"/>
          <a:chExt cx="0" cy="0"/>
        </a:xfrm>
      </p:grpSpPr>
      <p:sp>
        <p:nvSpPr>
          <p:cNvPr id="108" name="Google Shape;108;g83372e3e9c_2_0"/>
          <p:cNvSpPr txBox="1">
            <a:spLocks noGrp="1"/>
          </p:cNvSpPr>
          <p:nvPr>
            <p:ph type="title"/>
          </p:nvPr>
        </p:nvSpPr>
        <p:spPr>
          <a:xfrm>
            <a:off x="182500" y="216638"/>
            <a:ext cx="8368200" cy="47438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 sz="3000" dirty="0" smtClean="0">
                <a:solidFill>
                  <a:schemeClr val="bg2">
                    <a:lumMod val="75000"/>
                    <a:lumOff val="25000"/>
                  </a:schemeClr>
                </a:solidFill>
                <a:latin typeface="Arial"/>
                <a:cs typeface="Arial"/>
                <a:sym typeface="Arial"/>
              </a:rPr>
              <a:t>SAMPLE OUTPUT 1</a:t>
            </a:r>
            <a:endParaRPr dirty="0">
              <a:solidFill>
                <a:schemeClr val="bg2">
                  <a:lumMod val="75000"/>
                  <a:lumOff val="25000"/>
                </a:schemeClr>
              </a:solidFill>
            </a:endParaRPr>
          </a:p>
        </p:txBody>
      </p:sp>
      <p:sp>
        <p:nvSpPr>
          <p:cNvPr id="109" name="Google Shape;109;g83372e3e9c_2_0"/>
          <p:cNvSpPr txBox="1">
            <a:spLocks noGrp="1"/>
          </p:cNvSpPr>
          <p:nvPr>
            <p:ph type="body" idx="1"/>
          </p:nvPr>
        </p:nvSpPr>
        <p:spPr>
          <a:xfrm>
            <a:off x="468875" y="880025"/>
            <a:ext cx="8368200" cy="4000725"/>
          </a:xfrm>
          <a:prstGeom prst="rect">
            <a:avLst/>
          </a:prstGeom>
          <a:noFill/>
          <a:ln>
            <a:noFill/>
          </a:ln>
        </p:spPr>
        <p:txBody>
          <a:bodyPr spcFirstLastPara="1" wrap="square" lIns="91425" tIns="91425" rIns="91425" bIns="91425" anchor="t" anchorCtr="0">
            <a:noAutofit/>
          </a:bodyPr>
          <a:lstStyle/>
          <a:p>
            <a:pPr marL="914400" lvl="0" indent="0" algn="ctr" rtl="0">
              <a:lnSpc>
                <a:spcPct val="115000"/>
              </a:lnSpc>
              <a:spcBef>
                <a:spcPts val="0"/>
              </a:spcBef>
              <a:spcAft>
                <a:spcPts val="0"/>
              </a:spcAft>
              <a:buSzPts val="1800"/>
              <a:buNone/>
            </a:pPr>
            <a:endParaRPr i="1" dirty="0">
              <a:solidFill>
                <a:srgbClr val="3D85C6"/>
              </a:solidFill>
              <a:latin typeface="Arial"/>
              <a:ea typeface="Arial"/>
              <a:cs typeface="Arial"/>
              <a:sym typeface="Arial"/>
            </a:endParaRPr>
          </a:p>
          <a:p>
            <a:pPr marL="914400" lvl="0" indent="0" algn="ctr" rtl="0">
              <a:lnSpc>
                <a:spcPct val="115000"/>
              </a:lnSpc>
              <a:spcBef>
                <a:spcPts val="0"/>
              </a:spcBef>
              <a:spcAft>
                <a:spcPts val="0"/>
              </a:spcAft>
              <a:buSzPts val="1800"/>
              <a:buNone/>
            </a:pPr>
            <a:endParaRPr i="1" dirty="0">
              <a:solidFill>
                <a:srgbClr val="3D85C6"/>
              </a:solidFill>
              <a:latin typeface="Arial"/>
              <a:ea typeface="Arial"/>
              <a:cs typeface="Arial"/>
              <a:sym typeface="Arial"/>
            </a:endParaRPr>
          </a:p>
          <a:p>
            <a:pPr marL="914400" lvl="0" indent="0" algn="ctr" rtl="0">
              <a:lnSpc>
                <a:spcPct val="115000"/>
              </a:lnSpc>
              <a:spcBef>
                <a:spcPts val="0"/>
              </a:spcBef>
              <a:spcAft>
                <a:spcPts val="0"/>
              </a:spcAft>
              <a:buSzPts val="1800"/>
              <a:buNone/>
            </a:pPr>
            <a:r>
              <a:rPr lang="en" i="1" dirty="0">
                <a:solidFill>
                  <a:srgbClr val="3D85C6"/>
                </a:solidFill>
                <a:latin typeface="Arial"/>
                <a:ea typeface="Arial"/>
                <a:cs typeface="Arial"/>
                <a:sym typeface="Arial"/>
              </a:rPr>
              <a:t>[ App wireframe, Screenshots,  ]</a:t>
            </a:r>
            <a:endParaRPr i="1" dirty="0">
              <a:solidFill>
                <a:srgbClr val="3D85C6"/>
              </a:solidFill>
              <a:latin typeface="Arial"/>
              <a:ea typeface="Arial"/>
              <a:cs typeface="Arial"/>
              <a:sym typeface="Arial"/>
            </a:endParaRPr>
          </a:p>
        </p:txBody>
      </p:sp>
      <p:pic>
        <p:nvPicPr>
          <p:cNvPr id="110" name="Google Shape;110;g83372e3e9c_2_0"/>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776" y="977626"/>
            <a:ext cx="7199085" cy="4049485"/>
          </a:xfrm>
          <a:prstGeom prst="rect">
            <a:avLst/>
          </a:prstGeom>
        </p:spPr>
      </p:pic>
    </p:spTree>
    <p:extLst>
      <p:ext uri="{BB962C8B-B14F-4D97-AF65-F5344CB8AC3E}">
        <p14:creationId xmlns:p14="http://schemas.microsoft.com/office/powerpoint/2010/main" val="1220336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141"/>
        </a:solidFill>
        <a:effectLst/>
      </p:bgPr>
    </p:bg>
    <p:spTree>
      <p:nvGrpSpPr>
        <p:cNvPr id="1" name="Shape 107"/>
        <p:cNvGrpSpPr/>
        <p:nvPr/>
      </p:nvGrpSpPr>
      <p:grpSpPr>
        <a:xfrm>
          <a:off x="0" y="0"/>
          <a:ext cx="0" cy="0"/>
          <a:chOff x="0" y="0"/>
          <a:chExt cx="0" cy="0"/>
        </a:xfrm>
      </p:grpSpPr>
      <p:sp>
        <p:nvSpPr>
          <p:cNvPr id="108" name="Google Shape;108;g83372e3e9c_2_0"/>
          <p:cNvSpPr txBox="1">
            <a:spLocks noGrp="1"/>
          </p:cNvSpPr>
          <p:nvPr>
            <p:ph type="title"/>
          </p:nvPr>
        </p:nvSpPr>
        <p:spPr>
          <a:xfrm>
            <a:off x="182500" y="196001"/>
            <a:ext cx="8368200" cy="47438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 sz="3000" dirty="0" smtClean="0">
                <a:solidFill>
                  <a:schemeClr val="bg2">
                    <a:lumMod val="75000"/>
                    <a:lumOff val="25000"/>
                  </a:schemeClr>
                </a:solidFill>
                <a:latin typeface="Arial"/>
                <a:cs typeface="Arial"/>
                <a:sym typeface="Arial"/>
              </a:rPr>
              <a:t>SAMPLE OUTPUT 2</a:t>
            </a:r>
            <a:endParaRPr dirty="0">
              <a:solidFill>
                <a:schemeClr val="bg2">
                  <a:lumMod val="75000"/>
                  <a:lumOff val="25000"/>
                </a:schemeClr>
              </a:solidFill>
            </a:endParaRPr>
          </a:p>
        </p:txBody>
      </p:sp>
      <p:pic>
        <p:nvPicPr>
          <p:cNvPr id="110" name="Google Shape;110;g83372e3e9c_2_0"/>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25" y="860405"/>
            <a:ext cx="7441750" cy="4185984"/>
          </a:xfrm>
          <a:prstGeom prst="rect">
            <a:avLst/>
          </a:prstGeom>
        </p:spPr>
      </p:pic>
    </p:spTree>
    <p:extLst>
      <p:ext uri="{BB962C8B-B14F-4D97-AF65-F5344CB8AC3E}">
        <p14:creationId xmlns:p14="http://schemas.microsoft.com/office/powerpoint/2010/main" val="4021379093"/>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618</Words>
  <Application>Microsoft Office PowerPoint</Application>
  <PresentationFormat>On-screen Show (16:9)</PresentationFormat>
  <Paragraphs>49</Paragraphs>
  <Slides>10</Slides>
  <Notes>10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Roboto</vt:lpstr>
      <vt:lpstr>Roboto Slab</vt:lpstr>
      <vt:lpstr>Calibri</vt:lpstr>
      <vt:lpstr>Marina</vt:lpstr>
      <vt:lpstr>1_Marina</vt:lpstr>
      <vt:lpstr>PowerPoint Presentation</vt:lpstr>
      <vt:lpstr>Team Outliers </vt:lpstr>
      <vt:lpstr>PROBLEM STATEMENT</vt:lpstr>
      <vt:lpstr>                            SOLUTION</vt:lpstr>
      <vt:lpstr>                           METHODOLOGY</vt:lpstr>
      <vt:lpstr>WORKING PROTOTYPE</vt:lpstr>
      <vt:lpstr>USER INTERFACE CONTROLS</vt:lpstr>
      <vt:lpstr>SAMPLE OUTPUT 1</vt:lpstr>
      <vt:lpstr>SAMPLE OUTPUT 2</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84</cp:revision>
  <dcterms:modified xsi:type="dcterms:W3CDTF">2021-04-18T17:53:19Z</dcterms:modified>
</cp:coreProperties>
</file>